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6" r:id="rId2"/>
    <p:sldId id="258" r:id="rId3"/>
    <p:sldId id="263" r:id="rId4"/>
    <p:sldId id="259" r:id="rId5"/>
    <p:sldId id="264"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DB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5"/>
    <p:restoredTop sz="94688"/>
  </p:normalViewPr>
  <p:slideViewPr>
    <p:cSldViewPr snapToGrid="0">
      <p:cViewPr varScale="1">
        <p:scale>
          <a:sx n="116" d="100"/>
          <a:sy n="116" d="100"/>
        </p:scale>
        <p:origin x="89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7B3F73-E8B1-C643-8B06-6DB4FAA590D9}" type="datetimeFigureOut">
              <a:rPr lang="en-US" smtClean="0"/>
              <a:t>9/11/24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D3ABE7-B533-7E42-A6D7-6202B5CAA421}" type="slidenum">
              <a:rPr lang="en-US" smtClean="0"/>
              <a:t>‹#›</a:t>
            </a:fld>
            <a:endParaRPr lang="en-US"/>
          </a:p>
        </p:txBody>
      </p:sp>
    </p:spTree>
    <p:extLst>
      <p:ext uri="{BB962C8B-B14F-4D97-AF65-F5344CB8AC3E}">
        <p14:creationId xmlns:p14="http://schemas.microsoft.com/office/powerpoint/2010/main" val="1817213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D2B26-92C6-FA87-3CF5-FD4F0F77B1F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B13FD100-874A-D17B-EE81-C2BC6D4946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31A80743-C01A-7760-89C3-AFCD5FB8D9A5}"/>
              </a:ext>
            </a:extLst>
          </p:cNvPr>
          <p:cNvSpPr>
            <a:spLocks noGrp="1"/>
          </p:cNvSpPr>
          <p:nvPr>
            <p:ph type="dt" sz="half" idx="10"/>
          </p:nvPr>
        </p:nvSpPr>
        <p:spPr/>
        <p:txBody>
          <a:bodyPr/>
          <a:lstStyle/>
          <a:p>
            <a:fld id="{9C887BF2-F8AC-4A40-BEFF-0BD11B1536B2}" type="datetimeFigureOut">
              <a:rPr lang="en-US" smtClean="0"/>
              <a:t>9/11/24</a:t>
            </a:fld>
            <a:endParaRPr lang="en-US"/>
          </a:p>
        </p:txBody>
      </p:sp>
      <p:sp>
        <p:nvSpPr>
          <p:cNvPr id="5" name="Footer Placeholder 4">
            <a:extLst>
              <a:ext uri="{FF2B5EF4-FFF2-40B4-BE49-F238E27FC236}">
                <a16:creationId xmlns:a16="http://schemas.microsoft.com/office/drawing/2014/main" id="{51BD7EF0-29F0-0775-C954-BDCD0D38F3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276A70-5726-B672-6BA5-C539FD0C4266}"/>
              </a:ext>
            </a:extLst>
          </p:cNvPr>
          <p:cNvSpPr>
            <a:spLocks noGrp="1"/>
          </p:cNvSpPr>
          <p:nvPr>
            <p:ph type="sldNum" sz="quarter" idx="12"/>
          </p:nvPr>
        </p:nvSpPr>
        <p:spPr/>
        <p:txBody>
          <a:bodyPr/>
          <a:lstStyle/>
          <a:p>
            <a:fld id="{B078C6A0-4C99-9647-8E33-F91178F67F8F}" type="slidenum">
              <a:rPr lang="en-US" smtClean="0"/>
              <a:t>‹#›</a:t>
            </a:fld>
            <a:endParaRPr lang="en-US"/>
          </a:p>
        </p:txBody>
      </p:sp>
    </p:spTree>
    <p:extLst>
      <p:ext uri="{BB962C8B-B14F-4D97-AF65-F5344CB8AC3E}">
        <p14:creationId xmlns:p14="http://schemas.microsoft.com/office/powerpoint/2010/main" val="3318115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38C50-46A5-527E-F7FE-1963ABD2E2F2}"/>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F8D3753-763A-82DB-313E-51A7E9CF26B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1A5A929-AB1E-0993-39AC-CEC86590161E}"/>
              </a:ext>
            </a:extLst>
          </p:cNvPr>
          <p:cNvSpPr>
            <a:spLocks noGrp="1"/>
          </p:cNvSpPr>
          <p:nvPr>
            <p:ph type="dt" sz="half" idx="10"/>
          </p:nvPr>
        </p:nvSpPr>
        <p:spPr/>
        <p:txBody>
          <a:bodyPr/>
          <a:lstStyle/>
          <a:p>
            <a:fld id="{9C887BF2-F8AC-4A40-BEFF-0BD11B1536B2}" type="datetimeFigureOut">
              <a:rPr lang="en-US" smtClean="0"/>
              <a:t>9/11/24</a:t>
            </a:fld>
            <a:endParaRPr lang="en-US"/>
          </a:p>
        </p:txBody>
      </p:sp>
      <p:sp>
        <p:nvSpPr>
          <p:cNvPr id="5" name="Footer Placeholder 4">
            <a:extLst>
              <a:ext uri="{FF2B5EF4-FFF2-40B4-BE49-F238E27FC236}">
                <a16:creationId xmlns:a16="http://schemas.microsoft.com/office/drawing/2014/main" id="{837BD4B0-4CFB-04F8-F4B7-89D0405D43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9CC0DA-C66A-E09F-E434-C5AE9FE669A0}"/>
              </a:ext>
            </a:extLst>
          </p:cNvPr>
          <p:cNvSpPr>
            <a:spLocks noGrp="1"/>
          </p:cNvSpPr>
          <p:nvPr>
            <p:ph type="sldNum" sz="quarter" idx="12"/>
          </p:nvPr>
        </p:nvSpPr>
        <p:spPr/>
        <p:txBody>
          <a:bodyPr/>
          <a:lstStyle/>
          <a:p>
            <a:fld id="{B078C6A0-4C99-9647-8E33-F91178F67F8F}" type="slidenum">
              <a:rPr lang="en-US" smtClean="0"/>
              <a:t>‹#›</a:t>
            </a:fld>
            <a:endParaRPr lang="en-US"/>
          </a:p>
        </p:txBody>
      </p:sp>
    </p:spTree>
    <p:extLst>
      <p:ext uri="{BB962C8B-B14F-4D97-AF65-F5344CB8AC3E}">
        <p14:creationId xmlns:p14="http://schemas.microsoft.com/office/powerpoint/2010/main" val="453344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0DD77C-3324-5C51-E07E-D48626B991D2}"/>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5140572-6C79-D309-4EE2-C37DF68CEF4D}"/>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4B6644C-9EAD-808A-1189-6AAA240E4F52}"/>
              </a:ext>
            </a:extLst>
          </p:cNvPr>
          <p:cNvSpPr>
            <a:spLocks noGrp="1"/>
          </p:cNvSpPr>
          <p:nvPr>
            <p:ph type="dt" sz="half" idx="10"/>
          </p:nvPr>
        </p:nvSpPr>
        <p:spPr/>
        <p:txBody>
          <a:bodyPr/>
          <a:lstStyle/>
          <a:p>
            <a:fld id="{9C887BF2-F8AC-4A40-BEFF-0BD11B1536B2}" type="datetimeFigureOut">
              <a:rPr lang="en-US" smtClean="0"/>
              <a:t>9/11/24</a:t>
            </a:fld>
            <a:endParaRPr lang="en-US"/>
          </a:p>
        </p:txBody>
      </p:sp>
      <p:sp>
        <p:nvSpPr>
          <p:cNvPr id="5" name="Footer Placeholder 4">
            <a:extLst>
              <a:ext uri="{FF2B5EF4-FFF2-40B4-BE49-F238E27FC236}">
                <a16:creationId xmlns:a16="http://schemas.microsoft.com/office/drawing/2014/main" id="{EAECC99F-40B6-C6BA-0741-310A0FAFA6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077518-CC6D-5D3B-A86D-C4003543F121}"/>
              </a:ext>
            </a:extLst>
          </p:cNvPr>
          <p:cNvSpPr>
            <a:spLocks noGrp="1"/>
          </p:cNvSpPr>
          <p:nvPr>
            <p:ph type="sldNum" sz="quarter" idx="12"/>
          </p:nvPr>
        </p:nvSpPr>
        <p:spPr/>
        <p:txBody>
          <a:bodyPr/>
          <a:lstStyle/>
          <a:p>
            <a:fld id="{B078C6A0-4C99-9647-8E33-F91178F67F8F}" type="slidenum">
              <a:rPr lang="en-US" smtClean="0"/>
              <a:t>‹#›</a:t>
            </a:fld>
            <a:endParaRPr lang="en-US"/>
          </a:p>
        </p:txBody>
      </p:sp>
    </p:spTree>
    <p:extLst>
      <p:ext uri="{BB962C8B-B14F-4D97-AF65-F5344CB8AC3E}">
        <p14:creationId xmlns:p14="http://schemas.microsoft.com/office/powerpoint/2010/main" val="1031150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72F35-5605-5FBF-A8C5-8DB8B85C79DD}"/>
              </a:ext>
            </a:extLst>
          </p:cNvPr>
          <p:cNvSpPr>
            <a:spLocks noGrp="1"/>
          </p:cNvSpPr>
          <p:nvPr>
            <p:ph type="title"/>
          </p:nvPr>
        </p:nvSpPr>
        <p:spPr/>
        <p:txBody>
          <a:body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885E670A-F142-9A47-AFD6-156AEC700CAC}"/>
              </a:ext>
            </a:extLst>
          </p:cNvPr>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6B5981C4-A6FB-BF27-63FC-8C2B3A4434A1}"/>
              </a:ext>
            </a:extLst>
          </p:cNvPr>
          <p:cNvSpPr>
            <a:spLocks noGrp="1"/>
          </p:cNvSpPr>
          <p:nvPr>
            <p:ph type="dt" sz="half" idx="10"/>
          </p:nvPr>
        </p:nvSpPr>
        <p:spPr/>
        <p:txBody>
          <a:bodyPr/>
          <a:lstStyle/>
          <a:p>
            <a:fld id="{9C887BF2-F8AC-4A40-BEFF-0BD11B1536B2}" type="datetimeFigureOut">
              <a:rPr lang="en-US" smtClean="0"/>
              <a:t>9/11/24</a:t>
            </a:fld>
            <a:endParaRPr lang="en-US"/>
          </a:p>
        </p:txBody>
      </p:sp>
      <p:sp>
        <p:nvSpPr>
          <p:cNvPr id="5" name="Footer Placeholder 4">
            <a:extLst>
              <a:ext uri="{FF2B5EF4-FFF2-40B4-BE49-F238E27FC236}">
                <a16:creationId xmlns:a16="http://schemas.microsoft.com/office/drawing/2014/main" id="{1A7DA1F0-2971-0CAA-F07D-0640FCFB2EA5}"/>
              </a:ext>
            </a:extLst>
          </p:cNvPr>
          <p:cNvSpPr>
            <a:spLocks noGrp="1"/>
          </p:cNvSpPr>
          <p:nvPr>
            <p:ph type="ftr" sz="quarter" idx="11"/>
          </p:nvPr>
        </p:nvSpPr>
        <p:spPr/>
        <p:txBody>
          <a:bodyPr/>
          <a:lstStyle/>
          <a:p>
            <a:r>
              <a:rPr lang="en-US" dirty="0"/>
              <a:t>Time to Account</a:t>
            </a:r>
          </a:p>
        </p:txBody>
      </p:sp>
      <p:sp>
        <p:nvSpPr>
          <p:cNvPr id="6" name="Slide Number Placeholder 5">
            <a:extLst>
              <a:ext uri="{FF2B5EF4-FFF2-40B4-BE49-F238E27FC236}">
                <a16:creationId xmlns:a16="http://schemas.microsoft.com/office/drawing/2014/main" id="{1DE7CC83-7713-214B-C469-E0010FD1D10A}"/>
              </a:ext>
            </a:extLst>
          </p:cNvPr>
          <p:cNvSpPr>
            <a:spLocks noGrp="1"/>
          </p:cNvSpPr>
          <p:nvPr>
            <p:ph type="sldNum" sz="quarter" idx="12"/>
          </p:nvPr>
        </p:nvSpPr>
        <p:spPr/>
        <p:txBody>
          <a:bodyPr/>
          <a:lstStyle/>
          <a:p>
            <a:fld id="{B078C6A0-4C99-9647-8E33-F91178F67F8F}" type="slidenum">
              <a:rPr lang="en-US" smtClean="0"/>
              <a:t>‹#›</a:t>
            </a:fld>
            <a:endParaRPr lang="en-US"/>
          </a:p>
        </p:txBody>
      </p:sp>
    </p:spTree>
    <p:extLst>
      <p:ext uri="{BB962C8B-B14F-4D97-AF65-F5344CB8AC3E}">
        <p14:creationId xmlns:p14="http://schemas.microsoft.com/office/powerpoint/2010/main" val="2916117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AA12B-3E1B-568C-B6CA-B7F4E344C8C3}"/>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F14373AD-CE72-83ED-24E1-03C449BAA01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61012EE-23AF-7EA6-A7C3-5FDE4DD2147E}"/>
              </a:ext>
            </a:extLst>
          </p:cNvPr>
          <p:cNvSpPr>
            <a:spLocks noGrp="1"/>
          </p:cNvSpPr>
          <p:nvPr>
            <p:ph type="dt" sz="half" idx="10"/>
          </p:nvPr>
        </p:nvSpPr>
        <p:spPr/>
        <p:txBody>
          <a:bodyPr/>
          <a:lstStyle/>
          <a:p>
            <a:fld id="{9C887BF2-F8AC-4A40-BEFF-0BD11B1536B2}" type="datetimeFigureOut">
              <a:rPr lang="en-US" smtClean="0"/>
              <a:t>9/11/24</a:t>
            </a:fld>
            <a:endParaRPr lang="en-US"/>
          </a:p>
        </p:txBody>
      </p:sp>
      <p:sp>
        <p:nvSpPr>
          <p:cNvPr id="5" name="Footer Placeholder 4">
            <a:extLst>
              <a:ext uri="{FF2B5EF4-FFF2-40B4-BE49-F238E27FC236}">
                <a16:creationId xmlns:a16="http://schemas.microsoft.com/office/drawing/2014/main" id="{8A7A0459-7133-0A34-3EF7-EBF345C01C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6584F4-96E1-D60A-73C0-9DC0333A66E8}"/>
              </a:ext>
            </a:extLst>
          </p:cNvPr>
          <p:cNvSpPr>
            <a:spLocks noGrp="1"/>
          </p:cNvSpPr>
          <p:nvPr>
            <p:ph type="sldNum" sz="quarter" idx="12"/>
          </p:nvPr>
        </p:nvSpPr>
        <p:spPr/>
        <p:txBody>
          <a:bodyPr/>
          <a:lstStyle/>
          <a:p>
            <a:fld id="{B078C6A0-4C99-9647-8E33-F91178F67F8F}" type="slidenum">
              <a:rPr lang="en-US" smtClean="0"/>
              <a:t>‹#›</a:t>
            </a:fld>
            <a:endParaRPr lang="en-US"/>
          </a:p>
        </p:txBody>
      </p:sp>
    </p:spTree>
    <p:extLst>
      <p:ext uri="{BB962C8B-B14F-4D97-AF65-F5344CB8AC3E}">
        <p14:creationId xmlns:p14="http://schemas.microsoft.com/office/powerpoint/2010/main" val="3279992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43BB0-8E00-E326-DB57-05B332EEACE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2F2F328-B9A7-0462-EF1D-4FD29522A53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BEF302BB-E9E7-5B70-9381-E991BC3E972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C99D48E9-90B5-B14C-DAC2-247B7CA29605}"/>
              </a:ext>
            </a:extLst>
          </p:cNvPr>
          <p:cNvSpPr>
            <a:spLocks noGrp="1"/>
          </p:cNvSpPr>
          <p:nvPr>
            <p:ph type="dt" sz="half" idx="10"/>
          </p:nvPr>
        </p:nvSpPr>
        <p:spPr/>
        <p:txBody>
          <a:bodyPr/>
          <a:lstStyle/>
          <a:p>
            <a:fld id="{9C887BF2-F8AC-4A40-BEFF-0BD11B1536B2}" type="datetimeFigureOut">
              <a:rPr lang="en-US" smtClean="0"/>
              <a:t>9/11/24</a:t>
            </a:fld>
            <a:endParaRPr lang="en-US"/>
          </a:p>
        </p:txBody>
      </p:sp>
      <p:sp>
        <p:nvSpPr>
          <p:cNvPr id="6" name="Footer Placeholder 5">
            <a:extLst>
              <a:ext uri="{FF2B5EF4-FFF2-40B4-BE49-F238E27FC236}">
                <a16:creationId xmlns:a16="http://schemas.microsoft.com/office/drawing/2014/main" id="{71891545-34A1-72E3-AEC5-D14EA3C3F3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BF4ADC-0FE0-E66E-958B-219E4C0395DD}"/>
              </a:ext>
            </a:extLst>
          </p:cNvPr>
          <p:cNvSpPr>
            <a:spLocks noGrp="1"/>
          </p:cNvSpPr>
          <p:nvPr>
            <p:ph type="sldNum" sz="quarter" idx="12"/>
          </p:nvPr>
        </p:nvSpPr>
        <p:spPr/>
        <p:txBody>
          <a:bodyPr/>
          <a:lstStyle/>
          <a:p>
            <a:fld id="{B078C6A0-4C99-9647-8E33-F91178F67F8F}" type="slidenum">
              <a:rPr lang="en-US" smtClean="0"/>
              <a:t>‹#›</a:t>
            </a:fld>
            <a:endParaRPr lang="en-US"/>
          </a:p>
        </p:txBody>
      </p:sp>
    </p:spTree>
    <p:extLst>
      <p:ext uri="{BB962C8B-B14F-4D97-AF65-F5344CB8AC3E}">
        <p14:creationId xmlns:p14="http://schemas.microsoft.com/office/powerpoint/2010/main" val="2842620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A0611-25FE-E2D4-A977-4B02330087B9}"/>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D946965-18A0-4B27-C626-EA842E2E2F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2FFFB0F6-C1EF-B69A-E8B6-FA1801570AA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7B16FA35-7EA2-90F8-D4EB-3E02736D78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92858231-5E53-50BF-8287-B3D27CE4593A}"/>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C3ACE192-989D-B36E-0CE3-B5A9EC6E3F63}"/>
              </a:ext>
            </a:extLst>
          </p:cNvPr>
          <p:cNvSpPr>
            <a:spLocks noGrp="1"/>
          </p:cNvSpPr>
          <p:nvPr>
            <p:ph type="dt" sz="half" idx="10"/>
          </p:nvPr>
        </p:nvSpPr>
        <p:spPr/>
        <p:txBody>
          <a:bodyPr/>
          <a:lstStyle/>
          <a:p>
            <a:fld id="{9C887BF2-F8AC-4A40-BEFF-0BD11B1536B2}" type="datetimeFigureOut">
              <a:rPr lang="en-US" smtClean="0"/>
              <a:t>9/11/24</a:t>
            </a:fld>
            <a:endParaRPr lang="en-US"/>
          </a:p>
        </p:txBody>
      </p:sp>
      <p:sp>
        <p:nvSpPr>
          <p:cNvPr id="8" name="Footer Placeholder 7">
            <a:extLst>
              <a:ext uri="{FF2B5EF4-FFF2-40B4-BE49-F238E27FC236}">
                <a16:creationId xmlns:a16="http://schemas.microsoft.com/office/drawing/2014/main" id="{83203924-43A7-AC1C-9AFE-301CC584835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3B7D9E5-F546-BB27-EB0A-E15CAB052B78}"/>
              </a:ext>
            </a:extLst>
          </p:cNvPr>
          <p:cNvSpPr>
            <a:spLocks noGrp="1"/>
          </p:cNvSpPr>
          <p:nvPr>
            <p:ph type="sldNum" sz="quarter" idx="12"/>
          </p:nvPr>
        </p:nvSpPr>
        <p:spPr/>
        <p:txBody>
          <a:bodyPr/>
          <a:lstStyle/>
          <a:p>
            <a:fld id="{B078C6A0-4C99-9647-8E33-F91178F67F8F}" type="slidenum">
              <a:rPr lang="en-US" smtClean="0"/>
              <a:t>‹#›</a:t>
            </a:fld>
            <a:endParaRPr lang="en-US"/>
          </a:p>
        </p:txBody>
      </p:sp>
    </p:spTree>
    <p:extLst>
      <p:ext uri="{BB962C8B-B14F-4D97-AF65-F5344CB8AC3E}">
        <p14:creationId xmlns:p14="http://schemas.microsoft.com/office/powerpoint/2010/main" val="1077654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46555-A658-B64D-3EA2-5679AFB88B0C}"/>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5841DCA5-11BA-637E-6F76-CC83E6A149F5}"/>
              </a:ext>
            </a:extLst>
          </p:cNvPr>
          <p:cNvSpPr>
            <a:spLocks noGrp="1"/>
          </p:cNvSpPr>
          <p:nvPr>
            <p:ph type="dt" sz="half" idx="10"/>
          </p:nvPr>
        </p:nvSpPr>
        <p:spPr/>
        <p:txBody>
          <a:bodyPr/>
          <a:lstStyle/>
          <a:p>
            <a:fld id="{9C887BF2-F8AC-4A40-BEFF-0BD11B1536B2}" type="datetimeFigureOut">
              <a:rPr lang="en-US" smtClean="0"/>
              <a:t>9/11/24</a:t>
            </a:fld>
            <a:endParaRPr lang="en-US"/>
          </a:p>
        </p:txBody>
      </p:sp>
      <p:sp>
        <p:nvSpPr>
          <p:cNvPr id="4" name="Footer Placeholder 3">
            <a:extLst>
              <a:ext uri="{FF2B5EF4-FFF2-40B4-BE49-F238E27FC236}">
                <a16:creationId xmlns:a16="http://schemas.microsoft.com/office/drawing/2014/main" id="{3DC20316-243A-7446-489B-D44D7D8E433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219A0F3-188C-9F18-073F-BF3F79B73729}"/>
              </a:ext>
            </a:extLst>
          </p:cNvPr>
          <p:cNvSpPr>
            <a:spLocks noGrp="1"/>
          </p:cNvSpPr>
          <p:nvPr>
            <p:ph type="sldNum" sz="quarter" idx="12"/>
          </p:nvPr>
        </p:nvSpPr>
        <p:spPr/>
        <p:txBody>
          <a:bodyPr/>
          <a:lstStyle/>
          <a:p>
            <a:fld id="{B078C6A0-4C99-9647-8E33-F91178F67F8F}" type="slidenum">
              <a:rPr lang="en-US" smtClean="0"/>
              <a:t>‹#›</a:t>
            </a:fld>
            <a:endParaRPr lang="en-US"/>
          </a:p>
        </p:txBody>
      </p:sp>
    </p:spTree>
    <p:extLst>
      <p:ext uri="{BB962C8B-B14F-4D97-AF65-F5344CB8AC3E}">
        <p14:creationId xmlns:p14="http://schemas.microsoft.com/office/powerpoint/2010/main" val="1347219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8ADD2E-9EC5-7C8B-47E0-5927B0A4A603}"/>
              </a:ext>
            </a:extLst>
          </p:cNvPr>
          <p:cNvSpPr>
            <a:spLocks noGrp="1"/>
          </p:cNvSpPr>
          <p:nvPr>
            <p:ph type="dt" sz="half" idx="10"/>
          </p:nvPr>
        </p:nvSpPr>
        <p:spPr/>
        <p:txBody>
          <a:bodyPr/>
          <a:lstStyle/>
          <a:p>
            <a:fld id="{9C887BF2-F8AC-4A40-BEFF-0BD11B1536B2}" type="datetimeFigureOut">
              <a:rPr lang="en-US" smtClean="0"/>
              <a:t>9/11/24</a:t>
            </a:fld>
            <a:endParaRPr lang="en-US"/>
          </a:p>
        </p:txBody>
      </p:sp>
      <p:sp>
        <p:nvSpPr>
          <p:cNvPr id="3" name="Footer Placeholder 2">
            <a:extLst>
              <a:ext uri="{FF2B5EF4-FFF2-40B4-BE49-F238E27FC236}">
                <a16:creationId xmlns:a16="http://schemas.microsoft.com/office/drawing/2014/main" id="{7BA1B3C9-D492-CEA8-F4D7-A7840A5EEA2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6F4865C-A1AF-5BB5-40F3-C99AA1285E3D}"/>
              </a:ext>
            </a:extLst>
          </p:cNvPr>
          <p:cNvSpPr>
            <a:spLocks noGrp="1"/>
          </p:cNvSpPr>
          <p:nvPr>
            <p:ph type="sldNum" sz="quarter" idx="12"/>
          </p:nvPr>
        </p:nvSpPr>
        <p:spPr/>
        <p:txBody>
          <a:bodyPr/>
          <a:lstStyle/>
          <a:p>
            <a:fld id="{B078C6A0-4C99-9647-8E33-F91178F67F8F}" type="slidenum">
              <a:rPr lang="en-US" smtClean="0"/>
              <a:t>‹#›</a:t>
            </a:fld>
            <a:endParaRPr lang="en-US"/>
          </a:p>
        </p:txBody>
      </p:sp>
    </p:spTree>
    <p:extLst>
      <p:ext uri="{BB962C8B-B14F-4D97-AF65-F5344CB8AC3E}">
        <p14:creationId xmlns:p14="http://schemas.microsoft.com/office/powerpoint/2010/main" val="2784848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64A8E-4D2B-D33D-001B-4A6466931F7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93E85586-66D4-C550-1E0F-EF6105714B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146FCFBF-052F-54B2-A46B-8626805924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E556086-5906-D3E8-BA96-9FE4F913D2DD}"/>
              </a:ext>
            </a:extLst>
          </p:cNvPr>
          <p:cNvSpPr>
            <a:spLocks noGrp="1"/>
          </p:cNvSpPr>
          <p:nvPr>
            <p:ph type="dt" sz="half" idx="10"/>
          </p:nvPr>
        </p:nvSpPr>
        <p:spPr/>
        <p:txBody>
          <a:bodyPr/>
          <a:lstStyle/>
          <a:p>
            <a:fld id="{9C887BF2-F8AC-4A40-BEFF-0BD11B1536B2}" type="datetimeFigureOut">
              <a:rPr lang="en-US" smtClean="0"/>
              <a:t>9/11/24</a:t>
            </a:fld>
            <a:endParaRPr lang="en-US"/>
          </a:p>
        </p:txBody>
      </p:sp>
      <p:sp>
        <p:nvSpPr>
          <p:cNvPr id="6" name="Footer Placeholder 5">
            <a:extLst>
              <a:ext uri="{FF2B5EF4-FFF2-40B4-BE49-F238E27FC236}">
                <a16:creationId xmlns:a16="http://schemas.microsoft.com/office/drawing/2014/main" id="{82D74EBA-557C-E6D8-07ED-4DE5452721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8BBB21-ADDB-5B84-5FBE-71413DC2A27D}"/>
              </a:ext>
            </a:extLst>
          </p:cNvPr>
          <p:cNvSpPr>
            <a:spLocks noGrp="1"/>
          </p:cNvSpPr>
          <p:nvPr>
            <p:ph type="sldNum" sz="quarter" idx="12"/>
          </p:nvPr>
        </p:nvSpPr>
        <p:spPr/>
        <p:txBody>
          <a:bodyPr/>
          <a:lstStyle/>
          <a:p>
            <a:fld id="{B078C6A0-4C99-9647-8E33-F91178F67F8F}" type="slidenum">
              <a:rPr lang="en-US" smtClean="0"/>
              <a:t>‹#›</a:t>
            </a:fld>
            <a:endParaRPr lang="en-US"/>
          </a:p>
        </p:txBody>
      </p:sp>
    </p:spTree>
    <p:extLst>
      <p:ext uri="{BB962C8B-B14F-4D97-AF65-F5344CB8AC3E}">
        <p14:creationId xmlns:p14="http://schemas.microsoft.com/office/powerpoint/2010/main" val="831963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2D05F-4362-87D0-A648-70A4A216B2B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5C91292D-9206-69D5-23B6-ADED1AE9E2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5B344E9-62D8-AAEA-0C9E-EA10DFC12B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069BFE9-BD56-9F80-7652-5872F98ECCA7}"/>
              </a:ext>
            </a:extLst>
          </p:cNvPr>
          <p:cNvSpPr>
            <a:spLocks noGrp="1"/>
          </p:cNvSpPr>
          <p:nvPr>
            <p:ph type="dt" sz="half" idx="10"/>
          </p:nvPr>
        </p:nvSpPr>
        <p:spPr/>
        <p:txBody>
          <a:bodyPr/>
          <a:lstStyle/>
          <a:p>
            <a:fld id="{9C887BF2-F8AC-4A40-BEFF-0BD11B1536B2}" type="datetimeFigureOut">
              <a:rPr lang="en-US" smtClean="0"/>
              <a:t>9/11/24</a:t>
            </a:fld>
            <a:endParaRPr lang="en-US"/>
          </a:p>
        </p:txBody>
      </p:sp>
      <p:sp>
        <p:nvSpPr>
          <p:cNvPr id="6" name="Footer Placeholder 5">
            <a:extLst>
              <a:ext uri="{FF2B5EF4-FFF2-40B4-BE49-F238E27FC236}">
                <a16:creationId xmlns:a16="http://schemas.microsoft.com/office/drawing/2014/main" id="{2734161D-22B8-4A9F-325B-3CAFFEF27A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298E2F-E636-5AEC-5D8F-E69027C51B25}"/>
              </a:ext>
            </a:extLst>
          </p:cNvPr>
          <p:cNvSpPr>
            <a:spLocks noGrp="1"/>
          </p:cNvSpPr>
          <p:nvPr>
            <p:ph type="sldNum" sz="quarter" idx="12"/>
          </p:nvPr>
        </p:nvSpPr>
        <p:spPr/>
        <p:txBody>
          <a:bodyPr/>
          <a:lstStyle/>
          <a:p>
            <a:fld id="{B078C6A0-4C99-9647-8E33-F91178F67F8F}" type="slidenum">
              <a:rPr lang="en-US" smtClean="0"/>
              <a:t>‹#›</a:t>
            </a:fld>
            <a:endParaRPr lang="en-US"/>
          </a:p>
        </p:txBody>
      </p:sp>
    </p:spTree>
    <p:extLst>
      <p:ext uri="{BB962C8B-B14F-4D97-AF65-F5344CB8AC3E}">
        <p14:creationId xmlns:p14="http://schemas.microsoft.com/office/powerpoint/2010/main" val="3032918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C0BE0A-DAAC-2B46-0EB1-63DC86FD9E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CF99679-9CB7-8C71-859D-2EBA9B80C8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B6C4A15-9773-DBDD-45A5-09E9CC1ACC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C887BF2-F8AC-4A40-BEFF-0BD11B1536B2}" type="datetimeFigureOut">
              <a:rPr lang="en-US" smtClean="0"/>
              <a:t>9/11/24</a:t>
            </a:fld>
            <a:endParaRPr lang="en-US"/>
          </a:p>
        </p:txBody>
      </p:sp>
      <p:sp>
        <p:nvSpPr>
          <p:cNvPr id="5" name="Footer Placeholder 4">
            <a:extLst>
              <a:ext uri="{FF2B5EF4-FFF2-40B4-BE49-F238E27FC236}">
                <a16:creationId xmlns:a16="http://schemas.microsoft.com/office/drawing/2014/main" id="{7E284B15-7C63-E84B-9BFF-05BDB2C203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5235043D-B24D-B37C-CEE5-4BC4E8A679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078C6A0-4C99-9647-8E33-F91178F67F8F}" type="slidenum">
              <a:rPr lang="en-US" smtClean="0"/>
              <a:t>‹#›</a:t>
            </a:fld>
            <a:endParaRPr lang="en-US"/>
          </a:p>
        </p:txBody>
      </p:sp>
    </p:spTree>
    <p:extLst>
      <p:ext uri="{BB962C8B-B14F-4D97-AF65-F5344CB8AC3E}">
        <p14:creationId xmlns:p14="http://schemas.microsoft.com/office/powerpoint/2010/main" val="2110191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www.betterstats.net/wp-content/uploads/2019/11/TestWork2.pdf"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65219498-D544-41AC-98FE-8F956EF66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500DBFC-17A9-4E0A-AEE2-A49F9AEEF0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5EFE3B9-6B3C-81D9-6B15-9EC403769497}"/>
              </a:ext>
            </a:extLst>
          </p:cNvPr>
          <p:cNvSpPr>
            <a:spLocks noGrp="1"/>
          </p:cNvSpPr>
          <p:nvPr>
            <p:ph type="ctrTitle"/>
          </p:nvPr>
        </p:nvSpPr>
        <p:spPr>
          <a:xfrm>
            <a:off x="804672" y="4267832"/>
            <a:ext cx="4805996" cy="1297115"/>
          </a:xfrm>
        </p:spPr>
        <p:txBody>
          <a:bodyPr anchor="t">
            <a:normAutofit/>
          </a:bodyPr>
          <a:lstStyle/>
          <a:p>
            <a:pPr algn="l"/>
            <a:r>
              <a:rPr lang="en-US" sz="4000" b="1">
                <a:solidFill>
                  <a:schemeClr val="tx2"/>
                </a:solidFill>
              </a:rPr>
              <a:t>TIME TO ACCOUNT</a:t>
            </a:r>
          </a:p>
        </p:txBody>
      </p:sp>
      <p:sp>
        <p:nvSpPr>
          <p:cNvPr id="3" name="Subtitle 2">
            <a:extLst>
              <a:ext uri="{FF2B5EF4-FFF2-40B4-BE49-F238E27FC236}">
                <a16:creationId xmlns:a16="http://schemas.microsoft.com/office/drawing/2014/main" id="{722BCF9D-3DE3-D422-8021-F9B24761E366}"/>
              </a:ext>
            </a:extLst>
          </p:cNvPr>
          <p:cNvSpPr>
            <a:spLocks noGrp="1"/>
          </p:cNvSpPr>
          <p:nvPr>
            <p:ph type="subTitle" idx="1"/>
          </p:nvPr>
        </p:nvSpPr>
        <p:spPr>
          <a:xfrm>
            <a:off x="804672" y="3428999"/>
            <a:ext cx="4805691" cy="838831"/>
          </a:xfrm>
        </p:spPr>
        <p:txBody>
          <a:bodyPr anchor="b">
            <a:normAutofit/>
          </a:bodyPr>
          <a:lstStyle/>
          <a:p>
            <a:pPr algn="l"/>
            <a:r>
              <a:rPr lang="en-US" sz="2000" dirty="0">
                <a:solidFill>
                  <a:schemeClr val="tx2"/>
                </a:solidFill>
              </a:rPr>
              <a:t>A brief description of the report</a:t>
            </a:r>
          </a:p>
        </p:txBody>
      </p:sp>
      <p:grpSp>
        <p:nvGrpSpPr>
          <p:cNvPr id="16" name="Group 15">
            <a:extLst>
              <a:ext uri="{FF2B5EF4-FFF2-40B4-BE49-F238E27FC236}">
                <a16:creationId xmlns:a16="http://schemas.microsoft.com/office/drawing/2014/main" id="{D74613BB-817C-4C4F-8A24-4936F2F064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01023" y="52996"/>
            <a:ext cx="6093363" cy="6805005"/>
            <a:chOff x="6101023" y="52996"/>
            <a:chExt cx="6093363" cy="6805005"/>
          </a:xfrm>
        </p:grpSpPr>
        <p:sp>
          <p:nvSpPr>
            <p:cNvPr id="17" name="Freeform: Shape 16">
              <a:extLst>
                <a:ext uri="{FF2B5EF4-FFF2-40B4-BE49-F238E27FC236}">
                  <a16:creationId xmlns:a16="http://schemas.microsoft.com/office/drawing/2014/main" id="{926C820D-9A01-44F0-AE18-C2DAB089B8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4" y="52997"/>
              <a:ext cx="6093362" cy="6805004"/>
            </a:xfrm>
            <a:custGeom>
              <a:avLst/>
              <a:gdLst>
                <a:gd name="connsiteX0" fmla="*/ 3517682 w 5890490"/>
                <a:gd name="connsiteY0" fmla="*/ 0 h 6578439"/>
                <a:gd name="connsiteX1" fmla="*/ 5849513 w 5890490"/>
                <a:gd name="connsiteY1" fmla="*/ 841730 h 6578439"/>
                <a:gd name="connsiteX2" fmla="*/ 5890490 w 5890490"/>
                <a:gd name="connsiteY2" fmla="*/ 879060 h 6578439"/>
                <a:gd name="connsiteX3" fmla="*/ 5890490 w 5890490"/>
                <a:gd name="connsiteY3" fmla="*/ 1816052 h 6578439"/>
                <a:gd name="connsiteX4" fmla="*/ 5856961 w 5890490"/>
                <a:gd name="connsiteY4" fmla="*/ 1771023 h 6578439"/>
                <a:gd name="connsiteX5" fmla="*/ 5655397 w 5890490"/>
                <a:gd name="connsiteY5" fmla="*/ 1548813 h 6578439"/>
                <a:gd name="connsiteX6" fmla="*/ 3517682 w 5890490"/>
                <a:gd name="connsiteY6" fmla="*/ 658717 h 6578439"/>
                <a:gd name="connsiteX7" fmla="*/ 2395696 w 5890490"/>
                <a:gd name="connsiteY7" fmla="*/ 850721 h 6578439"/>
                <a:gd name="connsiteX8" fmla="*/ 1519955 w 5890490"/>
                <a:gd name="connsiteY8" fmla="*/ 1450441 h 6578439"/>
                <a:gd name="connsiteX9" fmla="*/ 1223630 w 5890490"/>
                <a:gd name="connsiteY9" fmla="*/ 1841430 h 6578439"/>
                <a:gd name="connsiteX10" fmla="*/ 1075857 w 5890490"/>
                <a:gd name="connsiteY10" fmla="*/ 2329343 h 6578439"/>
                <a:gd name="connsiteX11" fmla="*/ 731010 w 5890490"/>
                <a:gd name="connsiteY11" fmla="*/ 3483744 h 6578439"/>
                <a:gd name="connsiteX12" fmla="*/ 741000 w 5890490"/>
                <a:gd name="connsiteY12" fmla="*/ 4479719 h 6578439"/>
                <a:gd name="connsiteX13" fmla="*/ 1315615 w 5890490"/>
                <a:gd name="connsiteY13" fmla="*/ 5443827 h 6578439"/>
                <a:gd name="connsiteX14" fmla="*/ 2277503 w 5890490"/>
                <a:gd name="connsiteY14" fmla="*/ 6259386 h 6578439"/>
                <a:gd name="connsiteX15" fmla="*/ 3439448 w 5890490"/>
                <a:gd name="connsiteY15" fmla="*/ 6551739 h 6578439"/>
                <a:gd name="connsiteX16" fmla="*/ 4408732 w 5890490"/>
                <a:gd name="connsiteY16" fmla="*/ 6255172 h 6578439"/>
                <a:gd name="connsiteX17" fmla="*/ 5343243 w 5890490"/>
                <a:gd name="connsiteY17" fmla="*/ 5442509 h 6578439"/>
                <a:gd name="connsiteX18" fmla="*/ 5745566 w 5890490"/>
                <a:gd name="connsiteY18" fmla="*/ 5056656 h 6578439"/>
                <a:gd name="connsiteX19" fmla="*/ 5890490 w 5890490"/>
                <a:gd name="connsiteY19" fmla="*/ 4920880 h 6578439"/>
                <a:gd name="connsiteX20" fmla="*/ 5890490 w 5890490"/>
                <a:gd name="connsiteY20" fmla="*/ 5821966 h 6578439"/>
                <a:gd name="connsiteX21" fmla="*/ 5802002 w 5890490"/>
                <a:gd name="connsiteY21" fmla="*/ 5907904 h 6578439"/>
                <a:gd name="connsiteX22" fmla="*/ 5294358 w 5890490"/>
                <a:gd name="connsiteY22" fmla="*/ 6397505 h 6578439"/>
                <a:gd name="connsiteX23" fmla="*/ 5077178 w 5890490"/>
                <a:gd name="connsiteY23" fmla="*/ 6578439 h 6578439"/>
                <a:gd name="connsiteX24" fmla="*/ 1567290 w 5890490"/>
                <a:gd name="connsiteY24" fmla="*/ 6578439 h 6578439"/>
                <a:gd name="connsiteX25" fmla="*/ 1508588 w 5890490"/>
                <a:gd name="connsiteY25" fmla="*/ 6535186 h 6578439"/>
                <a:gd name="connsiteX26" fmla="*/ 826498 w 5890490"/>
                <a:gd name="connsiteY26" fmla="*/ 5876034 h 6578439"/>
                <a:gd name="connsiteX27" fmla="*/ 122403 w 5890490"/>
                <a:gd name="connsiteY27" fmla="*/ 3255655 h 6578439"/>
                <a:gd name="connsiteX28" fmla="*/ 1061197 w 5890490"/>
                <a:gd name="connsiteY28" fmla="*/ 984650 h 6578439"/>
                <a:gd name="connsiteX29" fmla="*/ 3517682 w 5890490"/>
                <a:gd name="connsiteY29"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890490" h="6578439">
                  <a:moveTo>
                    <a:pt x="3517682" y="0"/>
                  </a:moveTo>
                  <a:cubicBezTo>
                    <a:pt x="4402016" y="0"/>
                    <a:pt x="5213741" y="315483"/>
                    <a:pt x="5849513" y="841730"/>
                  </a:cubicBezTo>
                  <a:lnTo>
                    <a:pt x="5890490" y="879060"/>
                  </a:lnTo>
                  <a:lnTo>
                    <a:pt x="5890490" y="1816052"/>
                  </a:lnTo>
                  <a:lnTo>
                    <a:pt x="5856961" y="1771023"/>
                  </a:lnTo>
                  <a:cubicBezTo>
                    <a:pt x="5793650" y="1694076"/>
                    <a:pt x="5726429" y="1619959"/>
                    <a:pt x="5655397" y="1548813"/>
                  </a:cubicBezTo>
                  <a:cubicBezTo>
                    <a:pt x="5082208" y="974906"/>
                    <a:pt x="4322973" y="658717"/>
                    <a:pt x="3517682" y="658717"/>
                  </a:cubicBezTo>
                  <a:cubicBezTo>
                    <a:pt x="3085520" y="658717"/>
                    <a:pt x="2718488" y="721533"/>
                    <a:pt x="2395696" y="850721"/>
                  </a:cubicBezTo>
                  <a:cubicBezTo>
                    <a:pt x="2079132" y="977407"/>
                    <a:pt x="1792668" y="1173626"/>
                    <a:pt x="1519955" y="1450441"/>
                  </a:cubicBezTo>
                  <a:cubicBezTo>
                    <a:pt x="1330275" y="1642840"/>
                    <a:pt x="1263719" y="1756094"/>
                    <a:pt x="1223630" y="1841430"/>
                  </a:cubicBezTo>
                  <a:cubicBezTo>
                    <a:pt x="1166545" y="1962981"/>
                    <a:pt x="1128532" y="2116663"/>
                    <a:pt x="1075857" y="2329343"/>
                  </a:cubicBezTo>
                  <a:cubicBezTo>
                    <a:pt x="1008652" y="2601153"/>
                    <a:pt x="916537" y="2973574"/>
                    <a:pt x="731010" y="3483744"/>
                  </a:cubicBezTo>
                  <a:cubicBezTo>
                    <a:pt x="617488" y="3795981"/>
                    <a:pt x="620731" y="4121653"/>
                    <a:pt x="741000" y="4479719"/>
                  </a:cubicBezTo>
                  <a:cubicBezTo>
                    <a:pt x="847257" y="4796172"/>
                    <a:pt x="1045888" y="5129481"/>
                    <a:pt x="1315615" y="5443827"/>
                  </a:cubicBezTo>
                  <a:cubicBezTo>
                    <a:pt x="1630753" y="5810980"/>
                    <a:pt x="1945371" y="6077784"/>
                    <a:pt x="2277503" y="6259386"/>
                  </a:cubicBezTo>
                  <a:cubicBezTo>
                    <a:pt x="2637530" y="6456133"/>
                    <a:pt x="3017536" y="6551739"/>
                    <a:pt x="3439448" y="6551739"/>
                  </a:cubicBezTo>
                  <a:cubicBezTo>
                    <a:pt x="3781571" y="6551739"/>
                    <a:pt x="4089573" y="6457449"/>
                    <a:pt x="4408732" y="6255172"/>
                  </a:cubicBezTo>
                  <a:cubicBezTo>
                    <a:pt x="4738010" y="6046310"/>
                    <a:pt x="5050941" y="5739207"/>
                    <a:pt x="5343243" y="5442509"/>
                  </a:cubicBezTo>
                  <a:cubicBezTo>
                    <a:pt x="5479860" y="5303970"/>
                    <a:pt x="5614918" y="5178206"/>
                    <a:pt x="5745566" y="5056656"/>
                  </a:cubicBezTo>
                  <a:lnTo>
                    <a:pt x="5890490" y="4920880"/>
                  </a:lnTo>
                  <a:lnTo>
                    <a:pt x="5890490" y="5821966"/>
                  </a:lnTo>
                  <a:lnTo>
                    <a:pt x="5802002"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5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458B604F-996E-4349-B131-E04ED285D8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5"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5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27CCEAF3-651B-4605-AE58-F96E227036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3"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flip="none" rotWithShape="1">
              <a:gsLst>
                <a:gs pos="2000">
                  <a:schemeClr val="bg1"/>
                </a:gs>
                <a:gs pos="16000">
                  <a:schemeClr val="accent6">
                    <a:alpha val="10000"/>
                  </a:schemeClr>
                </a:gs>
                <a:gs pos="100000">
                  <a:schemeClr val="bg1">
                    <a:alpha val="10000"/>
                  </a:schemeClr>
                </a:gs>
                <a:gs pos="85000">
                  <a:schemeClr val="accent1">
                    <a:alpha val="1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ED519330-E5F1-4248-B58C-1AA0D9E6DA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4"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1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5" name="Picture 4" descr="A close up of a logo&#10;&#10;Description automatically generated">
            <a:extLst>
              <a:ext uri="{FF2B5EF4-FFF2-40B4-BE49-F238E27FC236}">
                <a16:creationId xmlns:a16="http://schemas.microsoft.com/office/drawing/2014/main" id="{F889E527-3CDF-6928-ABD1-EC206CAF4722}"/>
              </a:ext>
            </a:extLst>
          </p:cNvPr>
          <p:cNvPicPr>
            <a:picLocks noChangeAspect="1"/>
          </p:cNvPicPr>
          <p:nvPr/>
        </p:nvPicPr>
        <p:blipFill>
          <a:blip r:embed="rId2"/>
          <a:stretch>
            <a:fillRect/>
          </a:stretch>
        </p:blipFill>
        <p:spPr>
          <a:xfrm>
            <a:off x="8133091" y="3087310"/>
            <a:ext cx="3134967" cy="937210"/>
          </a:xfrm>
          <a:prstGeom prst="rect">
            <a:avLst/>
          </a:prstGeom>
        </p:spPr>
      </p:pic>
    </p:spTree>
    <p:extLst>
      <p:ext uri="{BB962C8B-B14F-4D97-AF65-F5344CB8AC3E}">
        <p14:creationId xmlns:p14="http://schemas.microsoft.com/office/powerpoint/2010/main" val="7182614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81C20F04-CF1A-9063-978F-8C29B14D467C}"/>
              </a:ext>
            </a:extLst>
          </p:cNvPr>
          <p:cNvSpPr>
            <a:spLocks noGrp="1"/>
          </p:cNvSpPr>
          <p:nvPr>
            <p:ph type="title"/>
          </p:nvPr>
        </p:nvSpPr>
        <p:spPr>
          <a:xfrm>
            <a:off x="377689" y="1243013"/>
            <a:ext cx="3855720" cy="4371974"/>
          </a:xfrm>
        </p:spPr>
        <p:txBody>
          <a:bodyPr>
            <a:normAutofit/>
          </a:bodyPr>
          <a:lstStyle/>
          <a:p>
            <a:pPr algn="ctr"/>
            <a:r>
              <a:rPr lang="en-US" sz="3600" b="1" dirty="0">
                <a:solidFill>
                  <a:schemeClr val="tx2"/>
                </a:solidFill>
              </a:rPr>
              <a:t>WHAT WILL THE REPORT INCLUDE?</a:t>
            </a:r>
          </a:p>
        </p:txBody>
      </p:sp>
      <p:sp>
        <p:nvSpPr>
          <p:cNvPr id="3" name="Content Placeholder 2">
            <a:extLst>
              <a:ext uri="{FF2B5EF4-FFF2-40B4-BE49-F238E27FC236}">
                <a16:creationId xmlns:a16="http://schemas.microsoft.com/office/drawing/2014/main" id="{E9E03C13-ABF7-778A-6FBD-78AE2B405F15}"/>
              </a:ext>
            </a:extLst>
          </p:cNvPr>
          <p:cNvSpPr>
            <a:spLocks noGrp="1"/>
          </p:cNvSpPr>
          <p:nvPr>
            <p:ph idx="1"/>
          </p:nvPr>
        </p:nvSpPr>
        <p:spPr>
          <a:xfrm>
            <a:off x="5388561" y="1324562"/>
            <a:ext cx="5221224" cy="2839889"/>
          </a:xfrm>
        </p:spPr>
        <p:txBody>
          <a:bodyPr anchor="ctr">
            <a:normAutofit/>
          </a:bodyPr>
          <a:lstStyle/>
          <a:p>
            <a:r>
              <a:rPr lang="en-US" sz="1800" dirty="0">
                <a:solidFill>
                  <a:schemeClr val="tx2"/>
                </a:solidFill>
              </a:rPr>
              <a:t>Manufacturing </a:t>
            </a:r>
          </a:p>
          <a:p>
            <a:pPr>
              <a:lnSpc>
                <a:spcPct val="50000"/>
              </a:lnSpc>
            </a:pPr>
            <a:r>
              <a:rPr lang="en-US" sz="1800" dirty="0">
                <a:solidFill>
                  <a:schemeClr val="tx2"/>
                </a:solidFill>
              </a:rPr>
              <a:t>Construction</a:t>
            </a:r>
          </a:p>
          <a:p>
            <a:pPr>
              <a:lnSpc>
                <a:spcPct val="50000"/>
              </a:lnSpc>
            </a:pPr>
            <a:r>
              <a:rPr lang="en-US" sz="1800" dirty="0">
                <a:solidFill>
                  <a:schemeClr val="tx2"/>
                </a:solidFill>
              </a:rPr>
              <a:t>Retail &amp; Wholesale</a:t>
            </a:r>
          </a:p>
          <a:p>
            <a:pPr>
              <a:lnSpc>
                <a:spcPct val="50000"/>
              </a:lnSpc>
            </a:pPr>
            <a:r>
              <a:rPr lang="en-US" sz="1800" dirty="0">
                <a:solidFill>
                  <a:schemeClr val="tx2"/>
                </a:solidFill>
              </a:rPr>
              <a:t>Transport &amp; Communications </a:t>
            </a:r>
          </a:p>
          <a:p>
            <a:pPr>
              <a:lnSpc>
                <a:spcPct val="50000"/>
              </a:lnSpc>
            </a:pPr>
            <a:r>
              <a:rPr lang="en-US" sz="1800" dirty="0">
                <a:solidFill>
                  <a:schemeClr val="tx2"/>
                </a:solidFill>
              </a:rPr>
              <a:t>Food &amp; Accommodation </a:t>
            </a:r>
          </a:p>
          <a:p>
            <a:pPr>
              <a:lnSpc>
                <a:spcPct val="50000"/>
              </a:lnSpc>
            </a:pPr>
            <a:r>
              <a:rPr lang="en-US" sz="1800" dirty="0">
                <a:solidFill>
                  <a:schemeClr val="tx2"/>
                </a:solidFill>
              </a:rPr>
              <a:t>Finance &amp; Real Estate </a:t>
            </a:r>
          </a:p>
          <a:p>
            <a:pPr>
              <a:lnSpc>
                <a:spcPct val="50000"/>
              </a:lnSpc>
            </a:pPr>
            <a:r>
              <a:rPr lang="en-US" sz="1800" dirty="0">
                <a:solidFill>
                  <a:schemeClr val="tx2"/>
                </a:solidFill>
              </a:rPr>
              <a:t>Business Services </a:t>
            </a:r>
          </a:p>
          <a:p>
            <a:pPr>
              <a:lnSpc>
                <a:spcPct val="50000"/>
              </a:lnSpc>
            </a:pPr>
            <a:r>
              <a:rPr lang="en-US" sz="1800" dirty="0">
                <a:solidFill>
                  <a:schemeClr val="tx2"/>
                </a:solidFill>
              </a:rPr>
              <a:t>Entertainment &amp; Household Services </a:t>
            </a:r>
          </a:p>
          <a:p>
            <a:endParaRPr lang="en-US" sz="1800" dirty="0">
              <a:solidFill>
                <a:schemeClr val="tx2"/>
              </a:solidFill>
            </a:endParaRPr>
          </a:p>
        </p:txBody>
      </p:sp>
      <p:sp>
        <p:nvSpPr>
          <p:cNvPr id="4" name="TextBox 3">
            <a:extLst>
              <a:ext uri="{FF2B5EF4-FFF2-40B4-BE49-F238E27FC236}">
                <a16:creationId xmlns:a16="http://schemas.microsoft.com/office/drawing/2014/main" id="{F59309B6-47B1-E1EE-955E-5E6A09C73AB5}"/>
              </a:ext>
            </a:extLst>
          </p:cNvPr>
          <p:cNvSpPr txBox="1"/>
          <p:nvPr/>
        </p:nvSpPr>
        <p:spPr>
          <a:xfrm>
            <a:off x="4702980" y="270575"/>
            <a:ext cx="7343707" cy="1200329"/>
          </a:xfrm>
          <a:prstGeom prst="rect">
            <a:avLst/>
          </a:prstGeom>
          <a:noFill/>
        </p:spPr>
        <p:txBody>
          <a:bodyPr wrap="square" rtlCol="0">
            <a:spAutoFit/>
          </a:bodyPr>
          <a:lstStyle/>
          <a:p>
            <a:r>
              <a:rPr lang="en-US" sz="1800" dirty="0">
                <a:solidFill>
                  <a:schemeClr val="tx2"/>
                </a:solidFill>
              </a:rPr>
              <a:t>Prime Prospects has identified that there are </a:t>
            </a:r>
            <a:r>
              <a:rPr lang="en-GB" b="0" u="none" strike="noStrike" dirty="0">
                <a:solidFill>
                  <a:srgbClr val="000000"/>
                </a:solidFill>
                <a:effectLst/>
                <a:latin typeface="Aptos" panose="020B0004020202020204" pitchFamily="34" charset="0"/>
              </a:rPr>
              <a:t>50,000 private businesses in the St. Albans/Hatfield/Harpenden area</a:t>
            </a:r>
            <a:r>
              <a:rPr lang="en-US" sz="1800" dirty="0">
                <a:solidFill>
                  <a:schemeClr val="tx2"/>
                </a:solidFill>
              </a:rPr>
              <a:t>. Those businesses are broken down into the following categories:</a:t>
            </a:r>
          </a:p>
          <a:p>
            <a:endParaRPr lang="en-US" dirty="0"/>
          </a:p>
        </p:txBody>
      </p:sp>
      <p:sp>
        <p:nvSpPr>
          <p:cNvPr id="5" name="TextBox 4">
            <a:extLst>
              <a:ext uri="{FF2B5EF4-FFF2-40B4-BE49-F238E27FC236}">
                <a16:creationId xmlns:a16="http://schemas.microsoft.com/office/drawing/2014/main" id="{6CDCCD67-A2B6-3FDC-CF39-EC7AB3525808}"/>
              </a:ext>
            </a:extLst>
          </p:cNvPr>
          <p:cNvSpPr txBox="1"/>
          <p:nvPr/>
        </p:nvSpPr>
        <p:spPr>
          <a:xfrm>
            <a:off x="5390707" y="4142244"/>
            <a:ext cx="6655980" cy="2308324"/>
          </a:xfrm>
          <a:prstGeom prst="rect">
            <a:avLst/>
          </a:prstGeom>
          <a:noFill/>
        </p:spPr>
        <p:txBody>
          <a:bodyPr wrap="square" rtlCol="0">
            <a:spAutoFit/>
          </a:bodyPr>
          <a:lstStyle/>
          <a:p>
            <a:r>
              <a:rPr lang="en-US" sz="1800" b="1" dirty="0">
                <a:solidFill>
                  <a:schemeClr val="tx2"/>
                </a:solidFill>
              </a:rPr>
              <a:t>The report breaks down</a:t>
            </a:r>
            <a:r>
              <a:rPr lang="en-US" b="1" dirty="0">
                <a:solidFill>
                  <a:schemeClr val="tx2"/>
                </a:solidFill>
              </a:rPr>
              <a:t>: </a:t>
            </a:r>
          </a:p>
          <a:p>
            <a:pPr marL="285750" indent="-285750">
              <a:buFont typeface="Arial" panose="020B0604020202020204" pitchFamily="34" charset="0"/>
              <a:buChar char="•"/>
            </a:pPr>
            <a:r>
              <a:rPr lang="en-US" dirty="0">
                <a:solidFill>
                  <a:schemeClr val="tx2"/>
                </a:solidFill>
              </a:rPr>
              <a:t> How those businesses prefer to interact with their accountant What services are higher in demand</a:t>
            </a:r>
          </a:p>
          <a:p>
            <a:pPr marL="285750" indent="-285750">
              <a:buFont typeface="Arial" panose="020B0604020202020204" pitchFamily="34" charset="0"/>
              <a:buChar char="•"/>
            </a:pPr>
            <a:r>
              <a:rPr lang="en-US" sz="1800" dirty="0">
                <a:solidFill>
                  <a:schemeClr val="tx2"/>
                </a:solidFill>
              </a:rPr>
              <a:t>What problems they have had with previous accountants</a:t>
            </a:r>
          </a:p>
          <a:p>
            <a:pPr marL="285750" indent="-285750">
              <a:buFont typeface="Arial" panose="020B0604020202020204" pitchFamily="34" charset="0"/>
              <a:buChar char="•"/>
            </a:pPr>
            <a:r>
              <a:rPr lang="en-US" dirty="0">
                <a:solidFill>
                  <a:schemeClr val="tx2"/>
                </a:solidFill>
              </a:rPr>
              <a:t>What software they are using </a:t>
            </a:r>
          </a:p>
          <a:p>
            <a:pPr marL="285750" indent="-285750">
              <a:buFont typeface="Arial" panose="020B0604020202020204" pitchFamily="34" charset="0"/>
              <a:buChar char="•"/>
            </a:pPr>
            <a:r>
              <a:rPr lang="en-US" sz="1800" dirty="0">
                <a:solidFill>
                  <a:schemeClr val="tx2"/>
                </a:solidFill>
              </a:rPr>
              <a:t>What things are important to them when picking an accountancy firm</a:t>
            </a:r>
          </a:p>
          <a:p>
            <a:endParaRPr lang="en-US" dirty="0"/>
          </a:p>
        </p:txBody>
      </p:sp>
      <p:pic>
        <p:nvPicPr>
          <p:cNvPr id="6" name="Picture 5" descr="A close up of a logo&#10;&#10;Description automatically generated">
            <a:extLst>
              <a:ext uri="{FF2B5EF4-FFF2-40B4-BE49-F238E27FC236}">
                <a16:creationId xmlns:a16="http://schemas.microsoft.com/office/drawing/2014/main" id="{4FD7F530-522B-2442-EB7F-F2A25AF8AB5D}"/>
              </a:ext>
            </a:extLst>
          </p:cNvPr>
          <p:cNvPicPr>
            <a:picLocks noChangeAspect="1"/>
          </p:cNvPicPr>
          <p:nvPr/>
        </p:nvPicPr>
        <p:blipFill>
          <a:blip r:embed="rId2"/>
          <a:stretch>
            <a:fillRect/>
          </a:stretch>
        </p:blipFill>
        <p:spPr>
          <a:xfrm>
            <a:off x="10238336" y="6180261"/>
            <a:ext cx="1808351" cy="540613"/>
          </a:xfrm>
          <a:prstGeom prst="rect">
            <a:avLst/>
          </a:prstGeom>
        </p:spPr>
      </p:pic>
    </p:spTree>
    <p:extLst>
      <p:ext uri="{BB962C8B-B14F-4D97-AF65-F5344CB8AC3E}">
        <p14:creationId xmlns:p14="http://schemas.microsoft.com/office/powerpoint/2010/main" val="31914988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81C20F04-CF1A-9063-978F-8C29B14D467C}"/>
              </a:ext>
            </a:extLst>
          </p:cNvPr>
          <p:cNvSpPr>
            <a:spLocks noGrp="1"/>
          </p:cNvSpPr>
          <p:nvPr>
            <p:ph type="title"/>
          </p:nvPr>
        </p:nvSpPr>
        <p:spPr>
          <a:xfrm>
            <a:off x="377689" y="1243013"/>
            <a:ext cx="3855720" cy="4371974"/>
          </a:xfrm>
        </p:spPr>
        <p:txBody>
          <a:bodyPr>
            <a:normAutofit/>
          </a:bodyPr>
          <a:lstStyle/>
          <a:p>
            <a:pPr algn="ctr"/>
            <a:r>
              <a:rPr lang="en-US" sz="3600" b="1" dirty="0">
                <a:solidFill>
                  <a:schemeClr val="tx2"/>
                </a:solidFill>
              </a:rPr>
              <a:t>PROFILING</a:t>
            </a:r>
          </a:p>
        </p:txBody>
      </p:sp>
      <p:sp>
        <p:nvSpPr>
          <p:cNvPr id="3" name="Content Placeholder 2">
            <a:extLst>
              <a:ext uri="{FF2B5EF4-FFF2-40B4-BE49-F238E27FC236}">
                <a16:creationId xmlns:a16="http://schemas.microsoft.com/office/drawing/2014/main" id="{E9E03C13-ABF7-778A-6FBD-78AE2B405F15}"/>
              </a:ext>
            </a:extLst>
          </p:cNvPr>
          <p:cNvSpPr>
            <a:spLocks noGrp="1"/>
          </p:cNvSpPr>
          <p:nvPr>
            <p:ph idx="1"/>
          </p:nvPr>
        </p:nvSpPr>
        <p:spPr>
          <a:xfrm>
            <a:off x="5453006" y="388131"/>
            <a:ext cx="6383167" cy="6239660"/>
          </a:xfrm>
        </p:spPr>
        <p:txBody>
          <a:bodyPr anchor="ctr">
            <a:normAutofit/>
          </a:bodyPr>
          <a:lstStyle/>
          <a:p>
            <a:pPr marL="0" indent="0">
              <a:buNone/>
            </a:pPr>
            <a:r>
              <a:rPr lang="en-US" sz="1800" dirty="0">
                <a:solidFill>
                  <a:schemeClr val="tx2"/>
                </a:solidFill>
              </a:rPr>
              <a:t>This will provide a deeper understanding of customers' use of accountants but also how best to communicate with them, either during the outreach stage or after onboarding. Among other benefits correctly profiling customers helps with understanding their: </a:t>
            </a:r>
          </a:p>
          <a:p>
            <a:pPr marL="0" indent="0">
              <a:buNone/>
            </a:pPr>
            <a:r>
              <a:rPr lang="en-US" sz="1800" b="1" dirty="0">
                <a:solidFill>
                  <a:schemeClr val="tx2"/>
                </a:solidFill>
              </a:rPr>
              <a:t>Decision-making independence </a:t>
            </a:r>
          </a:p>
          <a:p>
            <a:pPr marL="0" indent="0">
              <a:buNone/>
            </a:pPr>
            <a:r>
              <a:rPr lang="en-GB" sz="1200" b="0" i="0" u="none" strike="noStrike" dirty="0">
                <a:solidFill>
                  <a:srgbClr val="212121"/>
                </a:solidFill>
                <a:effectLst/>
                <a:latin typeface="Aptos" panose="020B0004020202020204" pitchFamily="34" charset="0"/>
              </a:rPr>
              <a:t> Statements such as "I enjoy making my own business decisions" and "I leave all the figures to my accountant" reveal how autonomous or dependent business owners are in their decision-making. This influences how you may position your messaging towards the prospect.</a:t>
            </a:r>
            <a:endParaRPr lang="en-US" sz="1800" b="1" dirty="0">
              <a:solidFill>
                <a:schemeClr val="tx2"/>
              </a:solidFill>
            </a:endParaRPr>
          </a:p>
          <a:p>
            <a:pPr marL="0" indent="0">
              <a:buNone/>
            </a:pPr>
            <a:r>
              <a:rPr lang="en-US" sz="1800" b="1" dirty="0">
                <a:solidFill>
                  <a:schemeClr val="tx2"/>
                </a:solidFill>
              </a:rPr>
              <a:t>Perception of self and business </a:t>
            </a:r>
            <a:endParaRPr lang="en-US" sz="1800" b="1" dirty="0">
              <a:solidFill>
                <a:srgbClr val="FF0000"/>
              </a:solidFill>
            </a:endParaRPr>
          </a:p>
          <a:p>
            <a:pPr marL="0" indent="0">
              <a:buNone/>
            </a:pPr>
            <a:r>
              <a:rPr lang="en-GB" sz="1200" b="0" i="0" u="none" strike="noStrike" dirty="0">
                <a:solidFill>
                  <a:srgbClr val="212121"/>
                </a:solidFill>
                <a:effectLst/>
                <a:latin typeface="Aptos" panose="020B0004020202020204" pitchFamily="34" charset="0"/>
              </a:rPr>
              <a:t>Statements like "I feel that my business is an important part of myself" and "I think my creativity is the most important element of my business" provide insights into how deeply business owners identify with their businesses. This can guide you as the accountancy firm in developing marketing materials that resonate with these personal connections, embracing trust, care, and personalised service.</a:t>
            </a:r>
            <a:endParaRPr lang="en-US" sz="1800" b="1" dirty="0">
              <a:solidFill>
                <a:schemeClr val="tx2"/>
              </a:solidFill>
            </a:endParaRPr>
          </a:p>
          <a:p>
            <a:pPr marL="0" indent="0">
              <a:buNone/>
            </a:pPr>
            <a:r>
              <a:rPr lang="en-US" sz="1800" b="1" dirty="0">
                <a:solidFill>
                  <a:schemeClr val="tx2"/>
                </a:solidFill>
              </a:rPr>
              <a:t>Operational and financial awareness</a:t>
            </a:r>
          </a:p>
          <a:p>
            <a:pPr marL="0" indent="0">
              <a:buNone/>
            </a:pPr>
            <a:r>
              <a:rPr lang="en-GB" sz="1200" b="0" i="0" u="none" strike="noStrike" dirty="0">
                <a:solidFill>
                  <a:srgbClr val="212121"/>
                </a:solidFill>
                <a:effectLst/>
                <a:latin typeface="Aptos" panose="020B0004020202020204" pitchFamily="34" charset="0"/>
              </a:rPr>
              <a:t> Statements such as "I always know the financial position of my business" and "My records are always in good shape" help identify business owners who may be struggling with financial management. You as the accountancy firm can then target these businesses with services aimed at improving financial visibility and organisation.</a:t>
            </a:r>
            <a:endParaRPr lang="en-US" sz="1800" b="1" dirty="0">
              <a:solidFill>
                <a:schemeClr val="tx2"/>
              </a:solidFill>
            </a:endParaRPr>
          </a:p>
        </p:txBody>
      </p:sp>
      <p:sp>
        <p:nvSpPr>
          <p:cNvPr id="4" name="TextBox 3">
            <a:extLst>
              <a:ext uri="{FF2B5EF4-FFF2-40B4-BE49-F238E27FC236}">
                <a16:creationId xmlns:a16="http://schemas.microsoft.com/office/drawing/2014/main" id="{F59309B6-47B1-E1EE-955E-5E6A09C73AB5}"/>
              </a:ext>
            </a:extLst>
          </p:cNvPr>
          <p:cNvSpPr txBox="1"/>
          <p:nvPr/>
        </p:nvSpPr>
        <p:spPr>
          <a:xfrm>
            <a:off x="4470604" y="388132"/>
            <a:ext cx="7343707" cy="923330"/>
          </a:xfrm>
          <a:prstGeom prst="rect">
            <a:avLst/>
          </a:prstGeom>
          <a:noFill/>
        </p:spPr>
        <p:txBody>
          <a:bodyPr wrap="square" rtlCol="0">
            <a:spAutoFit/>
          </a:bodyPr>
          <a:lstStyle/>
          <a:p>
            <a:r>
              <a:rPr lang="en-US" sz="1800" dirty="0">
                <a:solidFill>
                  <a:schemeClr val="tx2"/>
                </a:solidFill>
              </a:rPr>
              <a:t>Profiling your customers is one of the most important things the research does. W</a:t>
            </a:r>
            <a:r>
              <a:rPr lang="en-US" dirty="0">
                <a:solidFill>
                  <a:schemeClr val="tx2"/>
                </a:solidFill>
              </a:rPr>
              <a:t>e have put a number of Agree/Disagree statements in our survey.</a:t>
            </a:r>
            <a:endParaRPr lang="en-US" sz="1800" dirty="0">
              <a:solidFill>
                <a:schemeClr val="tx2"/>
              </a:solidFill>
            </a:endParaRPr>
          </a:p>
          <a:p>
            <a:endParaRPr lang="en-US" dirty="0"/>
          </a:p>
        </p:txBody>
      </p:sp>
      <p:pic>
        <p:nvPicPr>
          <p:cNvPr id="6" name="Picture 5" descr="A close up of a logo&#10;&#10;Description automatically generated">
            <a:extLst>
              <a:ext uri="{FF2B5EF4-FFF2-40B4-BE49-F238E27FC236}">
                <a16:creationId xmlns:a16="http://schemas.microsoft.com/office/drawing/2014/main" id="{4FD7F530-522B-2442-EB7F-F2A25AF8AB5D}"/>
              </a:ext>
            </a:extLst>
          </p:cNvPr>
          <p:cNvPicPr>
            <a:picLocks noChangeAspect="1"/>
          </p:cNvPicPr>
          <p:nvPr/>
        </p:nvPicPr>
        <p:blipFill>
          <a:blip r:embed="rId2"/>
          <a:stretch>
            <a:fillRect/>
          </a:stretch>
        </p:blipFill>
        <p:spPr>
          <a:xfrm>
            <a:off x="10238336" y="6180261"/>
            <a:ext cx="1808351" cy="540613"/>
          </a:xfrm>
          <a:prstGeom prst="rect">
            <a:avLst/>
          </a:prstGeom>
        </p:spPr>
      </p:pic>
    </p:spTree>
    <p:extLst>
      <p:ext uri="{BB962C8B-B14F-4D97-AF65-F5344CB8AC3E}">
        <p14:creationId xmlns:p14="http://schemas.microsoft.com/office/powerpoint/2010/main" val="99653428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B780D500-B453-0474-A451-B4A24865D03E}"/>
              </a:ext>
            </a:extLst>
          </p:cNvPr>
          <p:cNvSpPr>
            <a:spLocks noGrp="1"/>
          </p:cNvSpPr>
          <p:nvPr>
            <p:ph type="title"/>
          </p:nvPr>
        </p:nvSpPr>
        <p:spPr>
          <a:xfrm>
            <a:off x="398944" y="301870"/>
            <a:ext cx="4706490" cy="957927"/>
          </a:xfrm>
        </p:spPr>
        <p:txBody>
          <a:bodyPr>
            <a:normAutofit fontScale="90000"/>
          </a:bodyPr>
          <a:lstStyle/>
          <a:p>
            <a:r>
              <a:rPr lang="en-US" sz="3600" b="1" dirty="0">
                <a:solidFill>
                  <a:schemeClr val="tx2"/>
                </a:solidFill>
              </a:rPr>
              <a:t>EXAMPLE CMR PROJECT</a:t>
            </a:r>
            <a:endParaRPr lang="en-US" sz="3600" dirty="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7" name="Content Placeholder 6" descr="A screenshot of a survey&#10;&#10;Description automatically generated">
            <a:extLst>
              <a:ext uri="{FF2B5EF4-FFF2-40B4-BE49-F238E27FC236}">
                <a16:creationId xmlns:a16="http://schemas.microsoft.com/office/drawing/2014/main" id="{B4179833-32F5-A382-AAE9-1A3584CEC602}"/>
              </a:ext>
            </a:extLst>
          </p:cNvPr>
          <p:cNvPicPr>
            <a:picLocks noGrp="1" noChangeAspect="1"/>
          </p:cNvPicPr>
          <p:nvPr>
            <p:ph idx="1"/>
          </p:nvPr>
        </p:nvPicPr>
        <p:blipFill>
          <a:blip r:embed="rId2"/>
          <a:srcRect l="3690" t="1963" r="5774" b="3743"/>
          <a:stretch/>
        </p:blipFill>
        <p:spPr>
          <a:xfrm>
            <a:off x="6716486" y="1235880"/>
            <a:ext cx="5343371" cy="4304950"/>
          </a:xfrm>
        </p:spPr>
      </p:pic>
      <p:pic>
        <p:nvPicPr>
          <p:cNvPr id="3" name="Picture 2" descr="A close up of a logo&#10;&#10;Description automatically generated">
            <a:extLst>
              <a:ext uri="{FF2B5EF4-FFF2-40B4-BE49-F238E27FC236}">
                <a16:creationId xmlns:a16="http://schemas.microsoft.com/office/drawing/2014/main" id="{340F316C-1DEC-40D9-792E-61618ECE5FEA}"/>
              </a:ext>
            </a:extLst>
          </p:cNvPr>
          <p:cNvPicPr>
            <a:picLocks noChangeAspect="1"/>
          </p:cNvPicPr>
          <p:nvPr/>
        </p:nvPicPr>
        <p:blipFill>
          <a:blip r:embed="rId3"/>
          <a:stretch>
            <a:fillRect/>
          </a:stretch>
        </p:blipFill>
        <p:spPr>
          <a:xfrm>
            <a:off x="169303" y="6140175"/>
            <a:ext cx="1808351" cy="540613"/>
          </a:xfrm>
          <a:prstGeom prst="rect">
            <a:avLst/>
          </a:prstGeom>
        </p:spPr>
      </p:pic>
      <p:sp>
        <p:nvSpPr>
          <p:cNvPr id="4" name="TextBox 3">
            <a:extLst>
              <a:ext uri="{FF2B5EF4-FFF2-40B4-BE49-F238E27FC236}">
                <a16:creationId xmlns:a16="http://schemas.microsoft.com/office/drawing/2014/main" id="{922C41B4-9456-3FB3-FDF5-FD46944026D3}"/>
              </a:ext>
            </a:extLst>
          </p:cNvPr>
          <p:cNvSpPr txBox="1"/>
          <p:nvPr/>
        </p:nvSpPr>
        <p:spPr>
          <a:xfrm>
            <a:off x="376390" y="1235880"/>
            <a:ext cx="5343371" cy="5047536"/>
          </a:xfrm>
          <a:prstGeom prst="rect">
            <a:avLst/>
          </a:prstGeom>
          <a:noFill/>
        </p:spPr>
        <p:txBody>
          <a:bodyPr wrap="square" rtlCol="0">
            <a:spAutoFit/>
          </a:bodyPr>
          <a:lstStyle/>
          <a:p>
            <a:r>
              <a:rPr lang="en-GB" sz="1600" dirty="0">
                <a:effectLst/>
                <a:latin typeface="Helvetica" pitchFamily="2" charset="0"/>
              </a:rPr>
              <a:t>On the right is an example of how you can expect tabulations in the report to be presented. In this case the table was preceded by the commentary:</a:t>
            </a:r>
          </a:p>
          <a:p>
            <a:endParaRPr lang="en-GB" sz="1600" dirty="0">
              <a:effectLst/>
              <a:latin typeface="Helvetica" pitchFamily="2" charset="0"/>
            </a:endParaRPr>
          </a:p>
          <a:p>
            <a:r>
              <a:rPr lang="en-GB" sz="1600" i="1" dirty="0">
                <a:effectLst/>
                <a:latin typeface="Helvetica" pitchFamily="2" charset="0"/>
              </a:rPr>
              <a:t>"It is of interest to note how the responses to the above 'future wellbeing' question varies by some key classification questions” </a:t>
            </a:r>
          </a:p>
          <a:p>
            <a:endParaRPr lang="en-GB" sz="1600" i="1" dirty="0">
              <a:latin typeface="Helvetica" pitchFamily="2" charset="0"/>
            </a:endParaRPr>
          </a:p>
          <a:p>
            <a:r>
              <a:rPr lang="en-GB" sz="1600" dirty="0">
                <a:effectLst/>
                <a:latin typeface="Helvetica" pitchFamily="2" charset="0"/>
              </a:rPr>
              <a:t>and was followed by the comment:</a:t>
            </a:r>
          </a:p>
          <a:p>
            <a:endParaRPr lang="en-GB" sz="1600" dirty="0">
              <a:effectLst/>
              <a:latin typeface="Helvetica" pitchFamily="2" charset="0"/>
            </a:endParaRPr>
          </a:p>
          <a:p>
            <a:r>
              <a:rPr lang="en-GB" sz="1600" dirty="0">
                <a:effectLst/>
                <a:latin typeface="Helvetica" pitchFamily="2" charset="0"/>
              </a:rPr>
              <a:t>"</a:t>
            </a:r>
            <a:r>
              <a:rPr lang="en-GB" sz="1600" i="1" dirty="0">
                <a:effectLst/>
                <a:latin typeface="Helvetica" pitchFamily="2" charset="0"/>
              </a:rPr>
              <a:t>It is encouraging that the younger respondents are more optimistic...”</a:t>
            </a:r>
          </a:p>
          <a:p>
            <a:endParaRPr lang="en-GB" sz="1600" i="1" dirty="0">
              <a:effectLst/>
              <a:latin typeface="Helvetica" pitchFamily="2" charset="0"/>
            </a:endParaRPr>
          </a:p>
          <a:p>
            <a:r>
              <a:rPr lang="en-GB" sz="1600" dirty="0">
                <a:effectLst/>
                <a:latin typeface="Helvetica" pitchFamily="2" charset="0"/>
              </a:rPr>
              <a:t>This is a small section of a much bigger report, for the full report please click </a:t>
            </a:r>
            <a:r>
              <a:rPr lang="en-GB" sz="1600" dirty="0">
                <a:effectLst/>
                <a:latin typeface="Helvetica" pitchFamily="2" charset="0"/>
                <a:hlinkClick r:id="rId4"/>
              </a:rPr>
              <a:t>here</a:t>
            </a:r>
            <a:endParaRPr lang="en-GB" sz="1600" dirty="0">
              <a:effectLst/>
              <a:latin typeface="Helvetica" pitchFamily="2" charset="0"/>
            </a:endParaRPr>
          </a:p>
          <a:p>
            <a:endParaRPr lang="en-GB" sz="1600" dirty="0">
              <a:effectLst/>
              <a:latin typeface="Helvetica" pitchFamily="2" charset="0"/>
            </a:endParaRPr>
          </a:p>
          <a:p>
            <a:r>
              <a:rPr lang="en-GB" sz="1600" dirty="0">
                <a:effectLst/>
                <a:latin typeface="Helvetica" pitchFamily="2" charset="0"/>
              </a:rPr>
              <a:t>The research team for the example on the right is the exact same as the research team </a:t>
            </a:r>
            <a:r>
              <a:rPr lang="en-GB" sz="1600" dirty="0" err="1">
                <a:effectLst/>
                <a:latin typeface="Helvetica" pitchFamily="2" charset="0"/>
              </a:rPr>
              <a:t>forthis</a:t>
            </a:r>
            <a:r>
              <a:rPr lang="en-GB" sz="1600" dirty="0">
                <a:latin typeface="Helvetica" pitchFamily="2" charset="0"/>
              </a:rPr>
              <a:t> </a:t>
            </a:r>
            <a:r>
              <a:rPr lang="en-GB" sz="1600" dirty="0">
                <a:effectLst/>
                <a:latin typeface="Helvetica" pitchFamily="2" charset="0"/>
              </a:rPr>
              <a:t>Time to Account project.</a:t>
            </a:r>
          </a:p>
          <a:p>
            <a:endParaRPr lang="en-US" dirty="0"/>
          </a:p>
        </p:txBody>
      </p:sp>
    </p:spTree>
    <p:extLst>
      <p:ext uri="{BB962C8B-B14F-4D97-AF65-F5344CB8AC3E}">
        <p14:creationId xmlns:p14="http://schemas.microsoft.com/office/powerpoint/2010/main" val="12239299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81C20F04-CF1A-9063-978F-8C29B14D467C}"/>
              </a:ext>
            </a:extLst>
          </p:cNvPr>
          <p:cNvSpPr>
            <a:spLocks noGrp="1"/>
          </p:cNvSpPr>
          <p:nvPr>
            <p:ph type="title"/>
          </p:nvPr>
        </p:nvSpPr>
        <p:spPr>
          <a:xfrm>
            <a:off x="377689" y="1243013"/>
            <a:ext cx="3855720" cy="4371974"/>
          </a:xfrm>
        </p:spPr>
        <p:txBody>
          <a:bodyPr>
            <a:normAutofit/>
          </a:bodyPr>
          <a:lstStyle/>
          <a:p>
            <a:pPr algn="ctr"/>
            <a:r>
              <a:rPr lang="en-US" sz="3600" b="1" dirty="0">
                <a:solidFill>
                  <a:schemeClr val="tx2"/>
                </a:solidFill>
              </a:rPr>
              <a:t>THE LAST WORD</a:t>
            </a:r>
          </a:p>
        </p:txBody>
      </p:sp>
      <p:sp>
        <p:nvSpPr>
          <p:cNvPr id="3" name="Content Placeholder 2">
            <a:extLst>
              <a:ext uri="{FF2B5EF4-FFF2-40B4-BE49-F238E27FC236}">
                <a16:creationId xmlns:a16="http://schemas.microsoft.com/office/drawing/2014/main" id="{E9E03C13-ABF7-778A-6FBD-78AE2B405F15}"/>
              </a:ext>
            </a:extLst>
          </p:cNvPr>
          <p:cNvSpPr>
            <a:spLocks noGrp="1"/>
          </p:cNvSpPr>
          <p:nvPr>
            <p:ph idx="1"/>
          </p:nvPr>
        </p:nvSpPr>
        <p:spPr>
          <a:xfrm>
            <a:off x="5453006" y="388131"/>
            <a:ext cx="6383167" cy="6239660"/>
          </a:xfrm>
        </p:spPr>
        <p:txBody>
          <a:bodyPr anchor="ctr">
            <a:normAutofit/>
          </a:bodyPr>
          <a:lstStyle/>
          <a:p>
            <a:r>
              <a:rPr lang="en-US" sz="1800" dirty="0"/>
              <a:t>We want to give you the opportunity to understand your local community to a greater detail and we are interested in what further questions you might have for local businesses. </a:t>
            </a:r>
          </a:p>
          <a:p>
            <a:endParaRPr lang="en-US" sz="1800" dirty="0"/>
          </a:p>
          <a:p>
            <a:r>
              <a:rPr lang="en-GB" sz="1800" b="0" i="0" u="none" strike="noStrike" dirty="0">
                <a:solidFill>
                  <a:srgbClr val="000000"/>
                </a:solidFill>
                <a:effectLst/>
                <a:latin typeface="Aptos" panose="020B0004020202020204" pitchFamily="34" charset="0"/>
              </a:rPr>
              <a:t>If you'd like to discuss </a:t>
            </a:r>
            <a:r>
              <a:rPr lang="en-GB" sz="1800" b="1" i="1" u="none" strike="noStrike" dirty="0">
                <a:solidFill>
                  <a:srgbClr val="000000"/>
                </a:solidFill>
                <a:effectLst/>
                <a:latin typeface="Aptos" panose="020B0004020202020204" pitchFamily="34" charset="0"/>
              </a:rPr>
              <a:t>Time to Account</a:t>
            </a:r>
            <a:r>
              <a:rPr lang="en-GB" sz="1800" b="0" i="0" u="none" strike="noStrike" dirty="0">
                <a:solidFill>
                  <a:srgbClr val="000000"/>
                </a:solidFill>
                <a:effectLst/>
                <a:latin typeface="Aptos" panose="020B0004020202020204" pitchFamily="34" charset="0"/>
              </a:rPr>
              <a:t> further then please call Tony on +447885088521 </a:t>
            </a:r>
            <a:endParaRPr lang="en-US" sz="1800" dirty="0"/>
          </a:p>
          <a:p>
            <a:pPr marL="0" indent="0">
              <a:buNone/>
            </a:pPr>
            <a:endParaRPr lang="en-US" sz="1800" b="1" dirty="0">
              <a:solidFill>
                <a:schemeClr val="tx2"/>
              </a:solidFill>
            </a:endParaRPr>
          </a:p>
        </p:txBody>
      </p:sp>
      <p:pic>
        <p:nvPicPr>
          <p:cNvPr id="6" name="Picture 5" descr="A close up of a logo&#10;&#10;Description automatically generated">
            <a:extLst>
              <a:ext uri="{FF2B5EF4-FFF2-40B4-BE49-F238E27FC236}">
                <a16:creationId xmlns:a16="http://schemas.microsoft.com/office/drawing/2014/main" id="{4FD7F530-522B-2442-EB7F-F2A25AF8AB5D}"/>
              </a:ext>
            </a:extLst>
          </p:cNvPr>
          <p:cNvPicPr>
            <a:picLocks noChangeAspect="1"/>
          </p:cNvPicPr>
          <p:nvPr/>
        </p:nvPicPr>
        <p:blipFill>
          <a:blip r:embed="rId2"/>
          <a:stretch>
            <a:fillRect/>
          </a:stretch>
        </p:blipFill>
        <p:spPr>
          <a:xfrm>
            <a:off x="10238336" y="6180261"/>
            <a:ext cx="1808351" cy="540613"/>
          </a:xfrm>
          <a:prstGeom prst="rect">
            <a:avLst/>
          </a:prstGeom>
        </p:spPr>
      </p:pic>
    </p:spTree>
    <p:extLst>
      <p:ext uri="{BB962C8B-B14F-4D97-AF65-F5344CB8AC3E}">
        <p14:creationId xmlns:p14="http://schemas.microsoft.com/office/powerpoint/2010/main" val="394465005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1414</TotalTime>
  <Words>535</Words>
  <Application>Microsoft Macintosh PowerPoint</Application>
  <PresentationFormat>Widescreen</PresentationFormat>
  <Paragraphs>42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Aptos</vt:lpstr>
      <vt:lpstr>Aptos Display</vt:lpstr>
      <vt:lpstr>Arial</vt:lpstr>
      <vt:lpstr>Helvetica</vt:lpstr>
      <vt:lpstr>Office Theme</vt:lpstr>
      <vt:lpstr>TIME TO ACCOUNT</vt:lpstr>
      <vt:lpstr>WHAT WILL THE REPORT INCLUDE?</vt:lpstr>
      <vt:lpstr>PROFILING</vt:lpstr>
      <vt:lpstr>EXAMPLE CMR PROJECT</vt:lpstr>
      <vt:lpstr>THE LAST WORD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Charlie King (s5329086)</dc:creator>
  <cp:lastModifiedBy>Charlie King (s5329086)</cp:lastModifiedBy>
  <cp:revision>19</cp:revision>
  <dcterms:created xsi:type="dcterms:W3CDTF">2024-08-14T17:05:24Z</dcterms:created>
  <dcterms:modified xsi:type="dcterms:W3CDTF">2024-09-11T15:17:34Z</dcterms:modified>
</cp:coreProperties>
</file>